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947" r:id="rId2"/>
    <p:sldId id="1955" r:id="rId3"/>
    <p:sldId id="1952" r:id="rId4"/>
    <p:sldId id="1949" r:id="rId5"/>
    <p:sldId id="1950" r:id="rId6"/>
    <p:sldId id="1957" r:id="rId7"/>
    <p:sldId id="1958" r:id="rId8"/>
    <p:sldId id="1962" r:id="rId9"/>
    <p:sldId id="1975" r:id="rId10"/>
    <p:sldId id="1976" r:id="rId11"/>
    <p:sldId id="1977" r:id="rId12"/>
    <p:sldId id="1978" r:id="rId13"/>
    <p:sldId id="1979" r:id="rId14"/>
    <p:sldId id="1980" r:id="rId15"/>
    <p:sldId id="1981" r:id="rId16"/>
    <p:sldId id="1982" r:id="rId17"/>
    <p:sldId id="1951" r:id="rId18"/>
    <p:sldId id="1959" r:id="rId19"/>
    <p:sldId id="1961" r:id="rId20"/>
    <p:sldId id="1983" r:id="rId21"/>
    <p:sldId id="1984" r:id="rId22"/>
    <p:sldId id="1986" r:id="rId23"/>
    <p:sldId id="1953" r:id="rId24"/>
    <p:sldId id="1956" r:id="rId25"/>
    <p:sldId id="1965" r:id="rId26"/>
    <p:sldId id="1974" r:id="rId27"/>
    <p:sldId id="1963" r:id="rId28"/>
    <p:sldId id="1966" r:id="rId29"/>
    <p:sldId id="1964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</p:sldIdLst>
  <p:sldSz cx="9144000" cy="6858000" type="screen4x3"/>
  <p:notesSz cx="6858000" cy="9661525"/>
  <p:custShowLst>
    <p:custShow name="Mustermann1" id="0">
      <p:sldLst/>
    </p:custShow>
  </p:custShowLst>
  <p:custDataLst>
    <p:tags r:id="rId4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103" d="100"/>
          <a:sy n="103" d="100"/>
        </p:scale>
        <p:origin x="1452" y="102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/>
            <a:t>Zwischenstand Web-Scraping</a:t>
          </a: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/>
            <a:t>Benchmarking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/>
            <a:t>Next Steps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3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2" destOrd="0" parTransId="{DA7A3FDC-64BB-4C7F-8412-100C83FF2AE6}" sibTransId="{15A03D51-020B-460E-A388-564AA11F07DC}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00DD597C-B5A2-4B60-8D16-FDCB35CE3C5B}" type="presParOf" srcId="{7FCE9753-5206-4184-BE9F-0983E11CDEF6}" destId="{17680008-BAD6-40AA-AF07-9643C565B265}" srcOrd="4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5" destOrd="0" presId="urn:microsoft.com/office/officeart/2005/8/layout/vList5"/>
    <dgm:cxn modelId="{C30BAB44-2437-43A9-AF70-EF4BA154BB63}" type="presParOf" srcId="{7FCE9753-5206-4184-BE9F-0983E11CDEF6}" destId="{F873983D-9A8A-471F-9EDE-D6EC5D7A3863}" srcOrd="6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8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8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8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8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8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8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8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</dgm:pt>
    <dgm:pt modelId="{3035AC2D-A387-4228-9E38-423DF014FF0A}" type="pres">
      <dgm:prSet presAssocID="{26018C0D-57D8-4ED6-A88E-C484A4AE7FDB}" presName="rootConnector" presStyleLbl="node2" presStyleIdx="7" presStyleCnt="8"/>
      <dgm:spPr/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7374C554-11B3-48EB-9740-621AA1D8993C}" type="pres">
      <dgm:prSet presAssocID="{264BE61B-92A3-4AD0-8A98-24C10B153985}" presName="rootConnector" presStyleLbl="node2" presStyleIdx="6" presStyleCnt="7"/>
      <dgm:spPr/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902AA6-96DF-4A3D-9275-8D48946301A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9A374C0-62C4-4E0B-A904-58D59AF48F32}">
      <dgm:prSet/>
      <dgm:spPr/>
      <dgm:t>
        <a:bodyPr/>
        <a:lstStyle/>
        <a:p>
          <a:r>
            <a:rPr lang="de-DE" dirty="0"/>
            <a:t>Auslagern von Web-</a:t>
          </a:r>
          <a:r>
            <a:rPr lang="de-DE" dirty="0" err="1"/>
            <a:t>Scraping</a:t>
          </a:r>
          <a:r>
            <a:rPr lang="de-DE" dirty="0"/>
            <a:t>-Code in separate Python-Dateien</a:t>
          </a:r>
        </a:p>
      </dgm:t>
    </dgm:pt>
    <dgm:pt modelId="{A794A77B-C5A4-4759-BF16-D7547284FAD7}" type="parTrans" cxnId="{59DDB252-C2B1-4262-8132-132840F18953}">
      <dgm:prSet/>
      <dgm:spPr/>
      <dgm:t>
        <a:bodyPr/>
        <a:lstStyle/>
        <a:p>
          <a:endParaRPr lang="de-DE"/>
        </a:p>
      </dgm:t>
    </dgm:pt>
    <dgm:pt modelId="{91AA41A5-345C-4889-8411-441251CBEFD2}" type="sibTrans" cxnId="{59DDB252-C2B1-4262-8132-132840F18953}">
      <dgm:prSet/>
      <dgm:spPr/>
      <dgm:t>
        <a:bodyPr/>
        <a:lstStyle/>
        <a:p>
          <a:endParaRPr lang="de-DE"/>
        </a:p>
      </dgm:t>
    </dgm:pt>
    <dgm:pt modelId="{84636778-9234-41B5-A9D5-F21D349A5678}">
      <dgm:prSet/>
      <dgm:spPr/>
      <dgm:t>
        <a:bodyPr/>
        <a:lstStyle/>
        <a:p>
          <a:r>
            <a:rPr lang="de-DE" dirty="0"/>
            <a:t>Features berechnen, welche aktuelle Form der Teams beschreiben</a:t>
          </a:r>
        </a:p>
      </dgm:t>
    </dgm:pt>
    <dgm:pt modelId="{CD349D7B-0146-47C0-97F5-86C0E2222880}" type="parTrans" cxnId="{D42FC8D6-0AF1-40F3-8AFF-BB8A4C76A435}">
      <dgm:prSet/>
      <dgm:spPr/>
      <dgm:t>
        <a:bodyPr/>
        <a:lstStyle/>
        <a:p>
          <a:endParaRPr lang="de-DE"/>
        </a:p>
      </dgm:t>
    </dgm:pt>
    <dgm:pt modelId="{F327EB18-4ACB-4AE1-ACE6-3D6FD7D0F317}" type="sibTrans" cxnId="{D42FC8D6-0AF1-40F3-8AFF-BB8A4C76A435}">
      <dgm:prSet/>
      <dgm:spPr/>
      <dgm:t>
        <a:bodyPr/>
        <a:lstStyle/>
        <a:p>
          <a:endParaRPr lang="de-DE"/>
        </a:p>
      </dgm:t>
    </dgm:pt>
    <dgm:pt modelId="{209D9134-9B0A-46B8-A978-A46D3AB9A70B}">
      <dgm:prSet/>
      <dgm:spPr/>
      <dgm:t>
        <a:bodyPr/>
        <a:lstStyle/>
        <a:p>
          <a:r>
            <a:rPr lang="de-DE"/>
            <a:t>z. B. Siege, Unentschieden und Niederlagen in den letzten x Spielen</a:t>
          </a:r>
        </a:p>
      </dgm:t>
    </dgm:pt>
    <dgm:pt modelId="{CE1BE490-B66B-4A7E-B32E-0D7FD5E1C45F}" type="parTrans" cxnId="{DDD4F9D8-2A18-40D0-9DF1-0FEE20A2349D}">
      <dgm:prSet/>
      <dgm:spPr/>
      <dgm:t>
        <a:bodyPr/>
        <a:lstStyle/>
        <a:p>
          <a:endParaRPr lang="de-DE"/>
        </a:p>
      </dgm:t>
    </dgm:pt>
    <dgm:pt modelId="{067B6B4A-92FC-4FCC-BAF3-4FDAA345FFEB}" type="sibTrans" cxnId="{DDD4F9D8-2A18-40D0-9DF1-0FEE20A2349D}">
      <dgm:prSet/>
      <dgm:spPr/>
      <dgm:t>
        <a:bodyPr/>
        <a:lstStyle/>
        <a:p>
          <a:endParaRPr lang="de-DE"/>
        </a:p>
      </dgm:t>
    </dgm:pt>
    <dgm:pt modelId="{EF587930-82B3-41BE-A00D-F64F81FCCFF8}">
      <dgm:prSet/>
      <dgm:spPr/>
      <dgm:t>
        <a:bodyPr/>
        <a:lstStyle/>
        <a:p>
          <a:r>
            <a:rPr lang="de-DE"/>
            <a:t>Statistische Datenanalyse</a:t>
          </a:r>
        </a:p>
      </dgm:t>
    </dgm:pt>
    <dgm:pt modelId="{1526125A-2D27-45FE-93E5-1A31AA34B547}" type="parTrans" cxnId="{F27DA3F7-DF95-4C95-99D7-2293EB3204B8}">
      <dgm:prSet/>
      <dgm:spPr/>
      <dgm:t>
        <a:bodyPr/>
        <a:lstStyle/>
        <a:p>
          <a:endParaRPr lang="de-DE"/>
        </a:p>
      </dgm:t>
    </dgm:pt>
    <dgm:pt modelId="{4B2ABB52-9FEA-49BA-887A-7F45422BFC24}" type="sibTrans" cxnId="{F27DA3F7-DF95-4C95-99D7-2293EB3204B8}">
      <dgm:prSet/>
      <dgm:spPr/>
      <dgm:t>
        <a:bodyPr/>
        <a:lstStyle/>
        <a:p>
          <a:endParaRPr lang="de-DE"/>
        </a:p>
      </dgm:t>
    </dgm:pt>
    <dgm:pt modelId="{A431A3E8-81A4-402D-8550-B73C5ABB7530}">
      <dgm:prSet/>
      <dgm:spPr/>
      <dgm:t>
        <a:bodyPr/>
        <a:lstStyle/>
        <a:p>
          <a:r>
            <a:rPr lang="de-DE"/>
            <a:t>Feature Engineering und Modelling</a:t>
          </a:r>
        </a:p>
      </dgm:t>
    </dgm:pt>
    <dgm:pt modelId="{0F6F4F94-4E81-42E3-BBF5-74365704F1D2}" type="parTrans" cxnId="{E7C9C71C-248C-4720-9D23-F11DAE3252FC}">
      <dgm:prSet/>
      <dgm:spPr/>
      <dgm:t>
        <a:bodyPr/>
        <a:lstStyle/>
        <a:p>
          <a:endParaRPr lang="de-DE"/>
        </a:p>
      </dgm:t>
    </dgm:pt>
    <dgm:pt modelId="{871AE1BC-3E0F-4139-B438-5261D7C54CD2}" type="sibTrans" cxnId="{E7C9C71C-248C-4720-9D23-F11DAE3252FC}">
      <dgm:prSet/>
      <dgm:spPr/>
      <dgm:t>
        <a:bodyPr/>
        <a:lstStyle/>
        <a:p>
          <a:endParaRPr lang="de-DE"/>
        </a:p>
      </dgm:t>
    </dgm:pt>
    <dgm:pt modelId="{CAE99879-3F37-4933-8F2E-41550FF57BA5}">
      <dgm:prSet/>
      <dgm:spPr/>
      <dgm:t>
        <a:bodyPr/>
        <a:lstStyle/>
        <a:p>
          <a:r>
            <a:rPr lang="de-DE"/>
            <a:t>Modellevaluation und Benchmarking</a:t>
          </a:r>
        </a:p>
      </dgm:t>
    </dgm:pt>
    <dgm:pt modelId="{35ED31CB-9374-4252-91ED-F0A0656B2D5D}" type="parTrans" cxnId="{04D58992-ACA9-4CF9-9510-B57F43976584}">
      <dgm:prSet/>
      <dgm:spPr/>
      <dgm:t>
        <a:bodyPr/>
        <a:lstStyle/>
        <a:p>
          <a:endParaRPr lang="de-DE"/>
        </a:p>
      </dgm:t>
    </dgm:pt>
    <dgm:pt modelId="{3D2A2045-2C77-4067-88E9-920743C72B89}" type="sibTrans" cxnId="{04D58992-ACA9-4CF9-9510-B57F43976584}">
      <dgm:prSet/>
      <dgm:spPr/>
      <dgm:t>
        <a:bodyPr/>
        <a:lstStyle/>
        <a:p>
          <a:endParaRPr lang="de-DE"/>
        </a:p>
      </dgm:t>
    </dgm:pt>
    <dgm:pt modelId="{D7B1A716-B5B0-407B-A520-0FE1D5607913}" type="pres">
      <dgm:prSet presAssocID="{05902AA6-96DF-4A3D-9275-8D48946301A5}" presName="CompostProcess" presStyleCnt="0">
        <dgm:presLayoutVars>
          <dgm:dir/>
          <dgm:resizeHandles val="exact"/>
        </dgm:presLayoutVars>
      </dgm:prSet>
      <dgm:spPr/>
    </dgm:pt>
    <dgm:pt modelId="{081C4271-97C9-4585-AD8B-C94394E078D9}" type="pres">
      <dgm:prSet presAssocID="{05902AA6-96DF-4A3D-9275-8D48946301A5}" presName="arrow" presStyleLbl="bgShp" presStyleIdx="0" presStyleCnt="1"/>
      <dgm:spPr/>
    </dgm:pt>
    <dgm:pt modelId="{401C4F64-BCC8-4722-B382-7F946A6EB47F}" type="pres">
      <dgm:prSet presAssocID="{05902AA6-96DF-4A3D-9275-8D48946301A5}" presName="linearProcess" presStyleCnt="0"/>
      <dgm:spPr/>
    </dgm:pt>
    <dgm:pt modelId="{A807AEA5-AB65-4BF0-8E8B-E03980A323BA}" type="pres">
      <dgm:prSet presAssocID="{09A374C0-62C4-4E0B-A904-58D59AF48F32}" presName="textNode" presStyleLbl="node1" presStyleIdx="0" presStyleCnt="5">
        <dgm:presLayoutVars>
          <dgm:bulletEnabled val="1"/>
        </dgm:presLayoutVars>
      </dgm:prSet>
      <dgm:spPr/>
    </dgm:pt>
    <dgm:pt modelId="{9D28D710-BADF-4EAD-8656-CCB573ED810B}" type="pres">
      <dgm:prSet presAssocID="{91AA41A5-345C-4889-8411-441251CBEFD2}" presName="sibTrans" presStyleCnt="0"/>
      <dgm:spPr/>
    </dgm:pt>
    <dgm:pt modelId="{83AA8CCA-D335-4A93-AC1C-330B5DA904F3}" type="pres">
      <dgm:prSet presAssocID="{84636778-9234-41B5-A9D5-F21D349A5678}" presName="textNode" presStyleLbl="node1" presStyleIdx="1" presStyleCnt="5">
        <dgm:presLayoutVars>
          <dgm:bulletEnabled val="1"/>
        </dgm:presLayoutVars>
      </dgm:prSet>
      <dgm:spPr/>
    </dgm:pt>
    <dgm:pt modelId="{34F7EBCD-0FC3-4A25-903E-A0C5299C0037}" type="pres">
      <dgm:prSet presAssocID="{F327EB18-4ACB-4AE1-ACE6-3D6FD7D0F317}" presName="sibTrans" presStyleCnt="0"/>
      <dgm:spPr/>
    </dgm:pt>
    <dgm:pt modelId="{D18F99D5-99F8-4161-9EB2-CB4843E7331F}" type="pres">
      <dgm:prSet presAssocID="{EF587930-82B3-41BE-A00D-F64F81FCCFF8}" presName="textNode" presStyleLbl="node1" presStyleIdx="2" presStyleCnt="5">
        <dgm:presLayoutVars>
          <dgm:bulletEnabled val="1"/>
        </dgm:presLayoutVars>
      </dgm:prSet>
      <dgm:spPr/>
    </dgm:pt>
    <dgm:pt modelId="{7CD19C5C-27C4-4B0E-BDB5-6CE424201113}" type="pres">
      <dgm:prSet presAssocID="{4B2ABB52-9FEA-49BA-887A-7F45422BFC24}" presName="sibTrans" presStyleCnt="0"/>
      <dgm:spPr/>
    </dgm:pt>
    <dgm:pt modelId="{8709D373-8470-4F0A-B3DA-319DD3871C6E}" type="pres">
      <dgm:prSet presAssocID="{A431A3E8-81A4-402D-8550-B73C5ABB7530}" presName="textNode" presStyleLbl="node1" presStyleIdx="3" presStyleCnt="5">
        <dgm:presLayoutVars>
          <dgm:bulletEnabled val="1"/>
        </dgm:presLayoutVars>
      </dgm:prSet>
      <dgm:spPr/>
    </dgm:pt>
    <dgm:pt modelId="{C7217561-D396-4B81-879A-04ECBF494CE2}" type="pres">
      <dgm:prSet presAssocID="{871AE1BC-3E0F-4139-B438-5261D7C54CD2}" presName="sibTrans" presStyleCnt="0"/>
      <dgm:spPr/>
    </dgm:pt>
    <dgm:pt modelId="{1B95D6BE-54AC-486B-960D-5BBA9E945FAA}" type="pres">
      <dgm:prSet presAssocID="{CAE99879-3F37-4933-8F2E-41550FF57BA5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26AE701B-46BC-4DC0-A279-0037F59E523D}" type="presOf" srcId="{EF587930-82B3-41BE-A00D-F64F81FCCFF8}" destId="{D18F99D5-99F8-4161-9EB2-CB4843E7331F}" srcOrd="0" destOrd="0" presId="urn:microsoft.com/office/officeart/2005/8/layout/hProcess9"/>
    <dgm:cxn modelId="{E7C9C71C-248C-4720-9D23-F11DAE3252FC}" srcId="{05902AA6-96DF-4A3D-9275-8D48946301A5}" destId="{A431A3E8-81A4-402D-8550-B73C5ABB7530}" srcOrd="3" destOrd="0" parTransId="{0F6F4F94-4E81-42E3-BBF5-74365704F1D2}" sibTransId="{871AE1BC-3E0F-4139-B438-5261D7C54CD2}"/>
    <dgm:cxn modelId="{423D7C1E-38C6-460F-A635-33BEACFEE653}" type="presOf" srcId="{209D9134-9B0A-46B8-A978-A46D3AB9A70B}" destId="{83AA8CCA-D335-4A93-AC1C-330B5DA904F3}" srcOrd="0" destOrd="1" presId="urn:microsoft.com/office/officeart/2005/8/layout/hProcess9"/>
    <dgm:cxn modelId="{44D33822-6320-4724-9338-448AC3797ABB}" type="presOf" srcId="{CAE99879-3F37-4933-8F2E-41550FF57BA5}" destId="{1B95D6BE-54AC-486B-960D-5BBA9E945FAA}" srcOrd="0" destOrd="0" presId="urn:microsoft.com/office/officeart/2005/8/layout/hProcess9"/>
    <dgm:cxn modelId="{59DDB252-C2B1-4262-8132-132840F18953}" srcId="{05902AA6-96DF-4A3D-9275-8D48946301A5}" destId="{09A374C0-62C4-4E0B-A904-58D59AF48F32}" srcOrd="0" destOrd="0" parTransId="{A794A77B-C5A4-4759-BF16-D7547284FAD7}" sibTransId="{91AA41A5-345C-4889-8411-441251CBEFD2}"/>
    <dgm:cxn modelId="{EA8E8187-EC80-4BE9-A40D-81E1AE63C238}" type="presOf" srcId="{05902AA6-96DF-4A3D-9275-8D48946301A5}" destId="{D7B1A716-B5B0-407B-A520-0FE1D5607913}" srcOrd="0" destOrd="0" presId="urn:microsoft.com/office/officeart/2005/8/layout/hProcess9"/>
    <dgm:cxn modelId="{76EA4F88-F42E-4AAF-A6FD-230EE04DA525}" type="presOf" srcId="{09A374C0-62C4-4E0B-A904-58D59AF48F32}" destId="{A807AEA5-AB65-4BF0-8E8B-E03980A323BA}" srcOrd="0" destOrd="0" presId="urn:microsoft.com/office/officeart/2005/8/layout/hProcess9"/>
    <dgm:cxn modelId="{04D58992-ACA9-4CF9-9510-B57F43976584}" srcId="{05902AA6-96DF-4A3D-9275-8D48946301A5}" destId="{CAE99879-3F37-4933-8F2E-41550FF57BA5}" srcOrd="4" destOrd="0" parTransId="{35ED31CB-9374-4252-91ED-F0A0656B2D5D}" sibTransId="{3D2A2045-2C77-4067-88E9-920743C72B89}"/>
    <dgm:cxn modelId="{44ADECA1-22CD-4660-9307-36E5EE0867B4}" type="presOf" srcId="{84636778-9234-41B5-A9D5-F21D349A5678}" destId="{83AA8CCA-D335-4A93-AC1C-330B5DA904F3}" srcOrd="0" destOrd="0" presId="urn:microsoft.com/office/officeart/2005/8/layout/hProcess9"/>
    <dgm:cxn modelId="{8E70E2D5-3D78-4EB3-B765-10973609A3A4}" type="presOf" srcId="{A431A3E8-81A4-402D-8550-B73C5ABB7530}" destId="{8709D373-8470-4F0A-B3DA-319DD3871C6E}" srcOrd="0" destOrd="0" presId="urn:microsoft.com/office/officeart/2005/8/layout/hProcess9"/>
    <dgm:cxn modelId="{D42FC8D6-0AF1-40F3-8AFF-BB8A4C76A435}" srcId="{05902AA6-96DF-4A3D-9275-8D48946301A5}" destId="{84636778-9234-41B5-A9D5-F21D349A5678}" srcOrd="1" destOrd="0" parTransId="{CD349D7B-0146-47C0-97F5-86C0E2222880}" sibTransId="{F327EB18-4ACB-4AE1-ACE6-3D6FD7D0F317}"/>
    <dgm:cxn modelId="{DDD4F9D8-2A18-40D0-9DF1-0FEE20A2349D}" srcId="{84636778-9234-41B5-A9D5-F21D349A5678}" destId="{209D9134-9B0A-46B8-A978-A46D3AB9A70B}" srcOrd="0" destOrd="0" parTransId="{CE1BE490-B66B-4A7E-B32E-0D7FD5E1C45F}" sibTransId="{067B6B4A-92FC-4FCC-BAF3-4FDAA345FFEB}"/>
    <dgm:cxn modelId="{F27DA3F7-DF95-4C95-99D7-2293EB3204B8}" srcId="{05902AA6-96DF-4A3D-9275-8D48946301A5}" destId="{EF587930-82B3-41BE-A00D-F64F81FCCFF8}" srcOrd="2" destOrd="0" parTransId="{1526125A-2D27-45FE-93E5-1A31AA34B547}" sibTransId="{4B2ABB52-9FEA-49BA-887A-7F45422BFC24}"/>
    <dgm:cxn modelId="{0F28DDAC-261E-4CDB-9341-ADA8799E02A3}" type="presParOf" srcId="{D7B1A716-B5B0-407B-A520-0FE1D5607913}" destId="{081C4271-97C9-4585-AD8B-C94394E078D9}" srcOrd="0" destOrd="0" presId="urn:microsoft.com/office/officeart/2005/8/layout/hProcess9"/>
    <dgm:cxn modelId="{206A1635-9FCD-4D2D-A4E0-05EF1AAA5493}" type="presParOf" srcId="{D7B1A716-B5B0-407B-A520-0FE1D5607913}" destId="{401C4F64-BCC8-4722-B382-7F946A6EB47F}" srcOrd="1" destOrd="0" presId="urn:microsoft.com/office/officeart/2005/8/layout/hProcess9"/>
    <dgm:cxn modelId="{F03A1F62-3807-488A-93D4-2EC91C1A1511}" type="presParOf" srcId="{401C4F64-BCC8-4722-B382-7F946A6EB47F}" destId="{A807AEA5-AB65-4BF0-8E8B-E03980A323BA}" srcOrd="0" destOrd="0" presId="urn:microsoft.com/office/officeart/2005/8/layout/hProcess9"/>
    <dgm:cxn modelId="{693CF837-929E-4AA0-9FEE-CC0ABE51709B}" type="presParOf" srcId="{401C4F64-BCC8-4722-B382-7F946A6EB47F}" destId="{9D28D710-BADF-4EAD-8656-CCB573ED810B}" srcOrd="1" destOrd="0" presId="urn:microsoft.com/office/officeart/2005/8/layout/hProcess9"/>
    <dgm:cxn modelId="{28F73F88-CF46-4A3E-A9F4-E0338C163921}" type="presParOf" srcId="{401C4F64-BCC8-4722-B382-7F946A6EB47F}" destId="{83AA8CCA-D335-4A93-AC1C-330B5DA904F3}" srcOrd="2" destOrd="0" presId="urn:microsoft.com/office/officeart/2005/8/layout/hProcess9"/>
    <dgm:cxn modelId="{2BB23242-CE01-41E9-A208-2936D65CDC3F}" type="presParOf" srcId="{401C4F64-BCC8-4722-B382-7F946A6EB47F}" destId="{34F7EBCD-0FC3-4A25-903E-A0C5299C0037}" srcOrd="3" destOrd="0" presId="urn:microsoft.com/office/officeart/2005/8/layout/hProcess9"/>
    <dgm:cxn modelId="{3FADE311-D254-4F8C-A6CA-6294501994D9}" type="presParOf" srcId="{401C4F64-BCC8-4722-B382-7F946A6EB47F}" destId="{D18F99D5-99F8-4161-9EB2-CB4843E7331F}" srcOrd="4" destOrd="0" presId="urn:microsoft.com/office/officeart/2005/8/layout/hProcess9"/>
    <dgm:cxn modelId="{5E22166E-FD24-4F71-8C35-6D2DA75CB193}" type="presParOf" srcId="{401C4F64-BCC8-4722-B382-7F946A6EB47F}" destId="{7CD19C5C-27C4-4B0E-BDB5-6CE424201113}" srcOrd="5" destOrd="0" presId="urn:microsoft.com/office/officeart/2005/8/layout/hProcess9"/>
    <dgm:cxn modelId="{F4B3FE32-0AB2-4198-B883-05941807817A}" type="presParOf" srcId="{401C4F64-BCC8-4722-B382-7F946A6EB47F}" destId="{8709D373-8470-4F0A-B3DA-319DD3871C6E}" srcOrd="6" destOrd="0" presId="urn:microsoft.com/office/officeart/2005/8/layout/hProcess9"/>
    <dgm:cxn modelId="{2B653B04-B0DA-4514-93CB-817CFA9CD3A3}" type="presParOf" srcId="{401C4F64-BCC8-4722-B382-7F946A6EB47F}" destId="{C7217561-D396-4B81-879A-04ECBF494CE2}" srcOrd="7" destOrd="0" presId="urn:microsoft.com/office/officeart/2005/8/layout/hProcess9"/>
    <dgm:cxn modelId="{CCD52344-3E27-4C0D-B94B-42115FA228DC}" type="presParOf" srcId="{401C4F64-BCC8-4722-B382-7F946A6EB47F}" destId="{1B95D6BE-54AC-486B-960D-5BBA9E945FA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2266"/>
          <a:ext cx="2903039" cy="1090084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 dirty="0"/>
            <a:t>Überblick Transfermarkt</a:t>
          </a:r>
        </a:p>
      </dsp:txBody>
      <dsp:txXfrm>
        <a:off x="2633693" y="55480"/>
        <a:ext cx="2796611" cy="983656"/>
      </dsp:txXfrm>
    </dsp:sp>
    <dsp:sp modelId="{95715669-8423-43AC-AAE0-14D3390F5CFC}">
      <dsp:nvSpPr>
        <dsp:cNvPr id="0" name=""/>
        <dsp:cNvSpPr/>
      </dsp:nvSpPr>
      <dsp:spPr>
        <a:xfrm>
          <a:off x="2580479" y="1146854"/>
          <a:ext cx="2903039" cy="1090084"/>
        </a:xfrm>
        <a:prstGeom prst="roundRect">
          <a:avLst/>
        </a:prstGeom>
        <a:solidFill>
          <a:schemeClr val="accent2">
            <a:shade val="80000"/>
            <a:hueOff val="276124"/>
            <a:satOff val="-22124"/>
            <a:lumOff val="12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Zwischenstand Web-Scraping</a:t>
          </a:r>
        </a:p>
      </dsp:txBody>
      <dsp:txXfrm>
        <a:off x="2633693" y="1200068"/>
        <a:ext cx="2796611" cy="983656"/>
      </dsp:txXfrm>
    </dsp:sp>
    <dsp:sp modelId="{D3876921-7BEB-4E83-B399-BA9C72B8EBB3}">
      <dsp:nvSpPr>
        <dsp:cNvPr id="0" name=""/>
        <dsp:cNvSpPr/>
      </dsp:nvSpPr>
      <dsp:spPr>
        <a:xfrm>
          <a:off x="2580479" y="2291443"/>
          <a:ext cx="2903039" cy="1090084"/>
        </a:xfrm>
        <a:prstGeom prst="roundRect">
          <a:avLst/>
        </a:prstGeom>
        <a:solidFill>
          <a:schemeClr val="accent2">
            <a:shade val="80000"/>
            <a:hueOff val="552247"/>
            <a:satOff val="-44248"/>
            <a:lumOff val="25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Benchmarking</a:t>
          </a:r>
        </a:p>
      </dsp:txBody>
      <dsp:txXfrm>
        <a:off x="2633693" y="2344657"/>
        <a:ext cx="2796611" cy="983656"/>
      </dsp:txXfrm>
    </dsp:sp>
    <dsp:sp modelId="{ECDB91A6-652D-454F-B65A-30749F0E0B14}">
      <dsp:nvSpPr>
        <dsp:cNvPr id="0" name=""/>
        <dsp:cNvSpPr/>
      </dsp:nvSpPr>
      <dsp:spPr>
        <a:xfrm>
          <a:off x="2580479" y="3436031"/>
          <a:ext cx="2903039" cy="1090084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800" kern="1200"/>
            <a:t>Next Steps</a:t>
          </a:r>
        </a:p>
      </dsp:txBody>
      <dsp:txXfrm>
        <a:off x="2633693" y="3489245"/>
        <a:ext cx="2796611" cy="9836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C4271-97C9-4585-AD8B-C94394E078D9}">
      <dsp:nvSpPr>
        <dsp:cNvPr id="0" name=""/>
        <dsp:cNvSpPr/>
      </dsp:nvSpPr>
      <dsp:spPr>
        <a:xfrm>
          <a:off x="604799" y="0"/>
          <a:ext cx="6854399" cy="4528382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7AEA5-AB65-4BF0-8E8B-E03980A323BA}">
      <dsp:nvSpPr>
        <dsp:cNvPr id="0" name=""/>
        <dsp:cNvSpPr/>
      </dsp:nvSpPr>
      <dsp:spPr>
        <a:xfrm>
          <a:off x="3543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Auslagern von Web-</a:t>
          </a:r>
          <a:r>
            <a:rPr lang="de-DE" sz="1300" kern="1200" dirty="0" err="1"/>
            <a:t>Scraping</a:t>
          </a:r>
          <a:r>
            <a:rPr lang="de-DE" sz="1300" kern="1200" dirty="0"/>
            <a:t>-Code in separate Python-Dateien</a:t>
          </a:r>
        </a:p>
      </dsp:txBody>
      <dsp:txXfrm>
        <a:off x="79179" y="1434150"/>
        <a:ext cx="1398134" cy="1660080"/>
      </dsp:txXfrm>
    </dsp:sp>
    <dsp:sp modelId="{83AA8CCA-D335-4A93-AC1C-330B5DA904F3}">
      <dsp:nvSpPr>
        <dsp:cNvPr id="0" name=""/>
        <dsp:cNvSpPr/>
      </dsp:nvSpPr>
      <dsp:spPr>
        <a:xfrm>
          <a:off x="1630420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Features berechnen, welche aktuelle Form der Teams beschreiben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z. B. Siege, Unentschieden und Niederlagen in den letzten x Spielen</a:t>
          </a:r>
        </a:p>
      </dsp:txBody>
      <dsp:txXfrm>
        <a:off x="1706056" y="1434150"/>
        <a:ext cx="1398134" cy="1660080"/>
      </dsp:txXfrm>
    </dsp:sp>
    <dsp:sp modelId="{D18F99D5-99F8-4161-9EB2-CB4843E7331F}">
      <dsp:nvSpPr>
        <dsp:cNvPr id="0" name=""/>
        <dsp:cNvSpPr/>
      </dsp:nvSpPr>
      <dsp:spPr>
        <a:xfrm>
          <a:off x="3257296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Statistische Datenanalyse</a:t>
          </a:r>
        </a:p>
      </dsp:txBody>
      <dsp:txXfrm>
        <a:off x="3332932" y="1434150"/>
        <a:ext cx="1398134" cy="1660080"/>
      </dsp:txXfrm>
    </dsp:sp>
    <dsp:sp modelId="{8709D373-8470-4F0A-B3DA-319DD3871C6E}">
      <dsp:nvSpPr>
        <dsp:cNvPr id="0" name=""/>
        <dsp:cNvSpPr/>
      </dsp:nvSpPr>
      <dsp:spPr>
        <a:xfrm>
          <a:off x="4884172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Feature Engineering und Modelling</a:t>
          </a:r>
        </a:p>
      </dsp:txBody>
      <dsp:txXfrm>
        <a:off x="4959808" y="1434150"/>
        <a:ext cx="1398134" cy="1660080"/>
      </dsp:txXfrm>
    </dsp:sp>
    <dsp:sp modelId="{1B95D6BE-54AC-486B-960D-5BBA9E945FAA}">
      <dsp:nvSpPr>
        <dsp:cNvPr id="0" name=""/>
        <dsp:cNvSpPr/>
      </dsp:nvSpPr>
      <dsp:spPr>
        <a:xfrm>
          <a:off x="6511049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Modellevaluation und Benchmarking</a:t>
          </a:r>
        </a:p>
      </dsp:txBody>
      <dsp:txXfrm>
        <a:off x="6586685" y="1434150"/>
        <a:ext cx="1398134" cy="16600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6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144651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2605043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3183754029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351856952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53E07B-9265-78F5-9EAE-AC2FEC43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5421" y="1448672"/>
            <a:ext cx="5579832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49637152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20473851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1244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Erste Annahme: Gleichverteilung bei reinem Zufalls: 1/3 für jeden Spielausgang</a:t>
                </a:r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 um Unterschiede zwischen zwei verbundenen Stichproben zu untersuchen. Test ist für binären Output geeignet (richtige Vorhersage vs. falsche Vorhersage)</a:t>
                </a:r>
              </a:p>
              <a:p>
                <a:pPr lvl="2"/>
                <a:r>
                  <a:rPr lang="de-DE" dirty="0"/>
                  <a:t>Für unabhängige Stichproben: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-Test</a:t>
                </a:r>
              </a:p>
              <a:p>
                <a:pPr lvl="1"/>
                <a:r>
                  <a:rPr lang="de-DE" dirty="0"/>
                  <a:t>Nullhypothese: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BD51801-2E25-7842-3879-3F3D1DB0A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8EF560-B43C-E3DA-96BF-89ECADFCA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0394750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29437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21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A5C051E-5423-1972-B635-54A092E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3" y="1286419"/>
            <a:ext cx="3809860" cy="19382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A3D5F6-EC1E-C7DC-000E-2AAC58C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3633378"/>
            <a:ext cx="3921827" cy="1915311"/>
          </a:xfrm>
          <a:prstGeom prst="rect">
            <a:avLst/>
          </a:prstGeom>
        </p:spPr>
      </p:pic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80D7435-A8BA-89B1-3045-572F65C8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1" y="1286419"/>
            <a:ext cx="3809860" cy="195795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1C6EB9C-9181-A22A-126F-CA250061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56" y="360653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443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116E25-6A74-CADA-5E0F-C7F04139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687580"/>
            <a:ext cx="3915795" cy="20251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E7218-74B7-ED9A-CE8C-03A28947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6" y="137257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1330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53069-8B31-D076-8B91-6C91390C0C97}"/>
              </a:ext>
            </a:extLst>
          </p:cNvPr>
          <p:cNvSpPr txBox="1">
            <a:spLocks/>
          </p:cNvSpPr>
          <p:nvPr/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kern="0" dirty="0"/>
              <a:t>In allen Fällen wurde Nullhypothese abgelehnt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 Prognosemodell statistisch signifikant unterschiedlich zu Zufallsmodell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r>
              <a:rPr lang="de-DE" kern="0" dirty="0">
                <a:sym typeface="Wingdings" panose="05000000000000000000" pitchFamily="2" charset="2"/>
              </a:rPr>
              <a:t>Test trifft keine Aussage über Stärke und Richtung der Unterschiede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Anhaltspunkt: Vergleiche die Werte b und c miteinander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Da in den Prognosemodellen im Vergleich zum Zufallsmodell stets b&gt;c</a:t>
            </a:r>
          </a:p>
          <a:p>
            <a:pPr lvl="2"/>
            <a:r>
              <a:rPr lang="de-DE" kern="0" dirty="0">
                <a:sym typeface="Wingdings" panose="05000000000000000000" pitchFamily="2" charset="2"/>
              </a:rPr>
              <a:t> Prognosemodell statistisch signifikant besser als Zufallsmodell.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108392271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994AE0DE-D779-9236-245B-C92C18528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4218804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2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2301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pic>
        <p:nvPicPr>
          <p:cNvPr id="5" name="Inhaltsplatzhalter 4" descr="Percentage distribution of the RESULT column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379" y="1449388"/>
            <a:ext cx="7545917" cy="4527550"/>
          </a:xfrm>
        </p:spPr>
      </p:pic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677" y="1488735"/>
            <a:ext cx="3337006" cy="4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9341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 Performance Based on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51" y="1260896"/>
            <a:ext cx="7280693" cy="485379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 Performance Based on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60" y="1145878"/>
            <a:ext cx="7455375" cy="497025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F1-Score </a:t>
            </a:r>
            <a:r>
              <a:rPr lang="de-DE" dirty="0" err="1"/>
              <a:t>class</a:t>
            </a:r>
            <a:r>
              <a:rPr lang="de-DE" dirty="0"/>
              <a:t> 0 (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win</a:t>
            </a:r>
            <a:r>
              <a:rPr lang="de-DE" dirty="0"/>
              <a:t>)</a:t>
            </a:r>
          </a:p>
        </p:txBody>
      </p:sp>
      <p:pic>
        <p:nvPicPr>
          <p:cNvPr id="5" name="Grafik 4" descr="Model Performance Based on Total_F1-Score_Class_0 _away win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785" y="1178944"/>
            <a:ext cx="7366958" cy="491130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Top 7 Clubs Based on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90" y="1112807"/>
            <a:ext cx="7619280" cy="5079521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Top 7 Clubs Based on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2" y="1118559"/>
            <a:ext cx="7470475" cy="4980316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5" name="Grafik 4" descr="Top 7 Clubs Based on home_f1-score_class_2 _home win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485" y="1108497"/>
            <a:ext cx="7537327" cy="502488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5" name="Grafik 4" descr="Top 7 Clubs Based on away_f1-score_class_2 _home win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11369"/>
            <a:ext cx="7623596" cy="508239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38663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974</Words>
  <Application>Microsoft Office PowerPoint</Application>
  <PresentationFormat>Bildschirmpräsentation (4:3)</PresentationFormat>
  <Paragraphs>279</Paragraphs>
  <Slides>36</Slides>
  <Notes>0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  <vt:variant>
        <vt:lpstr>Zielgruppenorientierte Präsentationen</vt:lpstr>
      </vt:variant>
      <vt:variant>
        <vt:i4>1</vt:i4>
      </vt:variant>
    </vt:vector>
  </HeadingPairs>
  <TitlesOfParts>
    <vt:vector size="44" baseType="lpstr">
      <vt:lpstr>Arial</vt:lpstr>
      <vt:lpstr>Calibri</vt:lpstr>
      <vt:lpstr>Cambria Math</vt:lpstr>
      <vt:lpstr>Syntax</vt:lpstr>
      <vt:lpstr>Times</vt:lpstr>
      <vt:lpstr>Wingdings</vt:lpstr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Benchmark</vt:lpstr>
      <vt:lpstr>Modellsignifikanz</vt:lpstr>
      <vt:lpstr>Modellsignifikanz</vt:lpstr>
      <vt:lpstr>Modellsignifikanz</vt:lpstr>
      <vt:lpstr>Modellsignifikanz</vt:lpstr>
      <vt:lpstr>Modellsignifikanz</vt:lpstr>
      <vt:lpstr>Web Mining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Kevin Diec, Vodafone</cp:lastModifiedBy>
  <cp:revision>654</cp:revision>
  <cp:lastPrinted>2010-04-29T14:30:22Z</cp:lastPrinted>
  <dcterms:created xsi:type="dcterms:W3CDTF">2010-04-29T12:39:23Z</dcterms:created>
  <dcterms:modified xsi:type="dcterms:W3CDTF">2023-09-10T16:51:00Z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2023-09-10T16:50:59Z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c7fb8159-a651-4504-9bcc-abc68732bb83</vt:lpwstr>
  </property>
  <property fmtid="{D5CDD505-2E9C-101B-9397-08002B2CF9AE}" pid="8" name="MSIP_Label_0359f705-2ba0-454b-9cfc-6ce5bcaac040_ContentBits">
    <vt:lpwstr>2</vt:lpwstr>
  </property>
</Properties>
</file>